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8" r:id="rId4"/>
    <p:sldId id="258" r:id="rId5"/>
    <p:sldId id="260" r:id="rId6"/>
    <p:sldId id="259" r:id="rId7"/>
    <p:sldId id="261" r:id="rId8"/>
    <p:sldId id="263" r:id="rId9"/>
    <p:sldId id="262" r:id="rId10"/>
    <p:sldId id="264" r:id="rId11"/>
    <p:sldId id="265" r:id="rId12"/>
    <p:sldId id="266" r:id="rId13"/>
    <p:sldId id="267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4" y="-9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96199-33F5-4D23-9F5D-1054E08C1A42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D0FF-3A94-4EF5-A159-C7565EDBB38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96199-33F5-4D23-9F5D-1054E08C1A42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D0FF-3A94-4EF5-A159-C7565EDBB3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96199-33F5-4D23-9F5D-1054E08C1A42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D0FF-3A94-4EF5-A159-C7565EDBB3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96199-33F5-4D23-9F5D-1054E08C1A42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D0FF-3A94-4EF5-A159-C7565EDBB38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96199-33F5-4D23-9F5D-1054E08C1A42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D0FF-3A94-4EF5-A159-C7565EDBB3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96199-33F5-4D23-9F5D-1054E08C1A42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D0FF-3A94-4EF5-A159-C7565EDBB3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96199-33F5-4D23-9F5D-1054E08C1A42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D0FF-3A94-4EF5-A159-C7565EDBB3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96199-33F5-4D23-9F5D-1054E08C1A42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D0FF-3A94-4EF5-A159-C7565EDBB3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96199-33F5-4D23-9F5D-1054E08C1A42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D0FF-3A94-4EF5-A159-C7565EDBB3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96199-33F5-4D23-9F5D-1054E08C1A42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D0FF-3A94-4EF5-A159-C7565EDBB3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96199-33F5-4D23-9F5D-1054E08C1A42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4D0FF-3A94-4EF5-A159-C7565EDBB3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9B396199-33F5-4D23-9F5D-1054E08C1A42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3594D0FF-3A94-4EF5-A159-C7565EDBB38E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://www.google.com/url?sa=i&amp;rct=j&amp;q=&amp;esrc=s&amp;frm=1&amp;source=images&amp;cd=&amp;cad=rja&amp;docid=owLKiaTKES3dbM&amp;tbnid=Lb8n5xDLJBM_gM:&amp;ved=0CAUQjRw&amp;url=http://www.johnpratt.com/items/astronomy/notes/notes01.html&amp;ei=uXcwUpL_FI2y9gTqtYDQBg&amp;bvm=bv.51773540,d.eWU&amp;psig=AFQjCNFt14snXqRsHjC3c-ZM62GD7rMfaA&amp;ust=1378994482570658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Brittany </a:t>
            </a:r>
            <a:r>
              <a:rPr lang="en-US" sz="2000" dirty="0" err="1" smtClean="0"/>
              <a:t>Griner</a:t>
            </a:r>
            <a:endParaRPr lang="en-US" sz="2000" dirty="0" smtClean="0"/>
          </a:p>
          <a:p>
            <a:r>
              <a:rPr lang="en-US" sz="2000" dirty="0" smtClean="0"/>
              <a:t>Fiona Ward</a:t>
            </a:r>
          </a:p>
          <a:p>
            <a:r>
              <a:rPr lang="en-US" sz="2000" dirty="0" smtClean="0"/>
              <a:t>Antoine Henderson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 smtClean="0"/>
              <a:t>Keck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22702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2" t="31845" r="31428" b="36012"/>
          <a:stretch/>
        </p:blipFill>
        <p:spPr bwMode="auto">
          <a:xfrm>
            <a:off x="-304800" y="18143"/>
            <a:ext cx="103505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9600" y="6096000"/>
            <a:ext cx="3962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Secondary Mirror Motion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53884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0" t="18155" r="31429" b="21726"/>
          <a:stretch/>
        </p:blipFill>
        <p:spPr bwMode="auto">
          <a:xfrm>
            <a:off x="1828800" y="0"/>
            <a:ext cx="5562600" cy="6914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904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4" t="31845" r="31429" b="36161"/>
          <a:stretch/>
        </p:blipFill>
        <p:spPr bwMode="auto">
          <a:xfrm>
            <a:off x="-381000" y="0"/>
            <a:ext cx="1046243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323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26" t="21875" r="35817" b="36124"/>
          <a:stretch/>
        </p:blipFill>
        <p:spPr bwMode="auto">
          <a:xfrm>
            <a:off x="3629" y="0"/>
            <a:ext cx="3701143" cy="4096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4" t="8147" r="27500" b="17150"/>
          <a:stretch/>
        </p:blipFill>
        <p:spPr bwMode="auto">
          <a:xfrm>
            <a:off x="3361670" y="0"/>
            <a:ext cx="5782330" cy="6672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7" t="20201" r="33333" b="32032"/>
          <a:stretch/>
        </p:blipFill>
        <p:spPr bwMode="auto">
          <a:xfrm>
            <a:off x="58057" y="3215337"/>
            <a:ext cx="3336270" cy="364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799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04" t="8333" r="37262" b="17560"/>
          <a:stretch/>
        </p:blipFill>
        <p:spPr bwMode="auto">
          <a:xfrm>
            <a:off x="0" y="-10886"/>
            <a:ext cx="3886200" cy="691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0" t="21428" r="35238" b="35863"/>
          <a:stretch/>
        </p:blipFill>
        <p:spPr bwMode="auto">
          <a:xfrm>
            <a:off x="3886200" y="304800"/>
            <a:ext cx="5259962" cy="5783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053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7" t="23065" r="26191" b="39583"/>
          <a:stretch/>
        </p:blipFill>
        <p:spPr bwMode="auto">
          <a:xfrm>
            <a:off x="14514" y="533400"/>
            <a:ext cx="9151024" cy="550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977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What Is Keck?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5029200" cy="411480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The W.M. Keck Observatory is made up of two 10-meter telescopes</a:t>
            </a:r>
          </a:p>
          <a:p>
            <a:r>
              <a:rPr lang="en-US" sz="2400" dirty="0" smtClean="0"/>
              <a:t>Located on Mauna Kea Volcano in Hawaii</a:t>
            </a:r>
          </a:p>
          <a:p>
            <a:r>
              <a:rPr lang="en-US" sz="2400" dirty="0" smtClean="0"/>
              <a:t>No nearby mountain ranges, few city lights, dry atmosphere= little air/light pollution</a:t>
            </a:r>
          </a:p>
          <a:p>
            <a:r>
              <a:rPr lang="en-US" sz="2400" dirty="0" smtClean="0"/>
              <a:t>Managed by the University of California and the California Institute of Technology</a:t>
            </a:r>
          </a:p>
          <a:p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6" t="19494" r="19881" b="22024"/>
          <a:stretch/>
        </p:blipFill>
        <p:spPr bwMode="auto">
          <a:xfrm>
            <a:off x="5469241" y="1600200"/>
            <a:ext cx="3636659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485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7" t="22618" r="19881" b="29688"/>
          <a:stretch/>
        </p:blipFill>
        <p:spPr bwMode="auto">
          <a:xfrm>
            <a:off x="0" y="381000"/>
            <a:ext cx="9166008" cy="5617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803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33" t="23065" r="32619" b="28125"/>
          <a:stretch/>
        </p:blipFill>
        <p:spPr bwMode="auto">
          <a:xfrm>
            <a:off x="4688114" y="2097314"/>
            <a:ext cx="4455886" cy="476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The Telescopes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n-US" sz="2200" dirty="0" smtClean="0"/>
              <a:t>Keck I (1993) and Keck II (1996) are the world’s largest optical and infrared telescopes</a:t>
            </a:r>
          </a:p>
          <a:p>
            <a:r>
              <a:rPr lang="en-US" sz="2200" dirty="0" smtClean="0"/>
              <a:t>Both are 8 stories tall, weigh 300 tons, and operate with nanometer precision</a:t>
            </a:r>
          </a:p>
          <a:p>
            <a:r>
              <a:rPr lang="en-US" sz="2200" dirty="0"/>
              <a:t>10 meters in diameter </a:t>
            </a:r>
            <a:endParaRPr lang="en-US" sz="2200" dirty="0" smtClean="0"/>
          </a:p>
          <a:p>
            <a:r>
              <a:rPr lang="en-US" sz="2200" dirty="0" smtClean="0"/>
              <a:t>Composed </a:t>
            </a:r>
            <a:r>
              <a:rPr lang="en-US" sz="2200" dirty="0"/>
              <a:t>of 36 hexagonal segments that work </a:t>
            </a:r>
            <a:r>
              <a:rPr lang="en-US" sz="2200" dirty="0" smtClean="0"/>
              <a:t>together as </a:t>
            </a:r>
            <a:r>
              <a:rPr lang="en-US" sz="2200" dirty="0"/>
              <a:t>a single piece of reflective </a:t>
            </a:r>
            <a:r>
              <a:rPr lang="en-US" sz="2200" dirty="0" smtClean="0"/>
              <a:t>glass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19269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The Telescopes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To reduce deformation of the telescopes’ steel and mirrors, the domes are kept at or below freezing</a:t>
            </a:r>
          </a:p>
          <a:p>
            <a:r>
              <a:rPr lang="en-US" sz="2200" dirty="0"/>
              <a:t>The volume of each dome is more than 700,000 cubic </a:t>
            </a:r>
            <a:r>
              <a:rPr lang="en-US" sz="2200" dirty="0" smtClean="0"/>
              <a:t>feet </a:t>
            </a:r>
          </a:p>
          <a:p>
            <a:r>
              <a:rPr lang="en-US" sz="2200" dirty="0" smtClean="0"/>
              <a:t>Giant </a:t>
            </a:r>
            <a:r>
              <a:rPr lang="en-US" sz="2200" dirty="0"/>
              <a:t>air conditioners run constantly during the day</a:t>
            </a:r>
          </a:p>
        </p:txBody>
      </p:sp>
      <p:pic>
        <p:nvPicPr>
          <p:cNvPr id="4098" name="Picture 2" descr="About Ke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114800"/>
            <a:ext cx="68580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08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sz="5400" dirty="0" smtClean="0"/>
              <a:t>Altitude-azimuth Design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200" dirty="0" smtClean="0"/>
              <a:t>Altitude-azimuth design: </a:t>
            </a:r>
          </a:p>
          <a:p>
            <a:pPr lvl="1"/>
            <a:r>
              <a:rPr lang="en-US" sz="2200" dirty="0" smtClean="0"/>
              <a:t>Measures the horizontal distance in sky</a:t>
            </a:r>
          </a:p>
          <a:p>
            <a:endParaRPr lang="en-US" dirty="0"/>
          </a:p>
        </p:txBody>
      </p:sp>
      <p:pic>
        <p:nvPicPr>
          <p:cNvPr id="3074" name="Picture 2" descr="http://www.johnpratt.com/items/astronomy/images/alt_az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971800"/>
            <a:ext cx="5105400" cy="345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35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4" t="31101" r="31547" b="36607"/>
          <a:stretch/>
        </p:blipFill>
        <p:spPr bwMode="auto">
          <a:xfrm>
            <a:off x="1752600" y="3123269"/>
            <a:ext cx="5627914" cy="3734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The Mirrors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200" dirty="0" smtClean="0"/>
              <a:t>36 Hexagonal Segments</a:t>
            </a:r>
          </a:p>
          <a:p>
            <a:r>
              <a:rPr lang="en-US" sz="2200" dirty="0" smtClean="0"/>
              <a:t>Computer-controlled </a:t>
            </a:r>
            <a:r>
              <a:rPr lang="en-US" sz="2200" dirty="0"/>
              <a:t>system of sensors and actuators adjusts the position of each </a:t>
            </a:r>
            <a:r>
              <a:rPr lang="en-US" sz="2200" dirty="0" smtClean="0"/>
              <a:t>segment </a:t>
            </a:r>
            <a:r>
              <a:rPr lang="en-US" sz="2200" dirty="0"/>
              <a:t>to an accuracy of four nanometers, about the size of a few molecules, or about 1/25,000 the diameter of a human hair. This twice-per-second adjustment effectively counters the tug of gravity</a:t>
            </a:r>
            <a:r>
              <a:rPr lang="en-US" sz="2200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73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43" t="26042" r="31309" b="36979"/>
          <a:stretch/>
        </p:blipFill>
        <p:spPr bwMode="auto">
          <a:xfrm>
            <a:off x="0" y="-1"/>
            <a:ext cx="9144000" cy="6927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371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Adaptive Optics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Advances </a:t>
            </a:r>
            <a:r>
              <a:rPr lang="en-US" sz="2200" dirty="0"/>
              <a:t>in optical and computing technology have made it possible to greatly </a:t>
            </a:r>
            <a:r>
              <a:rPr lang="en-US" sz="2200" dirty="0" smtClean="0"/>
              <a:t>reduce </a:t>
            </a:r>
            <a:r>
              <a:rPr lang="en-US" sz="2200" dirty="0"/>
              <a:t>blurring through the use of “adaptive optics” (</a:t>
            </a:r>
            <a:r>
              <a:rPr lang="en-US" sz="2200" dirty="0" smtClean="0"/>
              <a:t>AO)</a:t>
            </a:r>
          </a:p>
          <a:p>
            <a:r>
              <a:rPr lang="en-US" sz="2200" dirty="0" smtClean="0"/>
              <a:t>A 6-inch-wide </a:t>
            </a:r>
            <a:r>
              <a:rPr lang="en-US" sz="2200" dirty="0"/>
              <a:t>deformable mirror </a:t>
            </a:r>
            <a:r>
              <a:rPr lang="en-US" sz="2200" dirty="0" smtClean="0"/>
              <a:t>changes </a:t>
            </a:r>
            <a:r>
              <a:rPr lang="en-US" sz="2200" dirty="0"/>
              <a:t>its shape up to 2,000 times per second to cancel out atmospheric </a:t>
            </a:r>
            <a:r>
              <a:rPr lang="en-US" sz="2200" dirty="0" smtClean="0"/>
              <a:t>distortion</a:t>
            </a:r>
          </a:p>
          <a:p>
            <a:r>
              <a:rPr lang="en-US" sz="2200" dirty="0" smtClean="0"/>
              <a:t>Resulting </a:t>
            </a:r>
            <a:r>
              <a:rPr lang="en-US" sz="2200" dirty="0"/>
              <a:t>images are </a:t>
            </a:r>
            <a:r>
              <a:rPr lang="en-US" sz="2200" dirty="0" smtClean="0"/>
              <a:t>10 </a:t>
            </a:r>
            <a:r>
              <a:rPr lang="en-US" sz="2200" dirty="0"/>
              <a:t>times sharper than previous </a:t>
            </a:r>
            <a:r>
              <a:rPr lang="en-US" sz="2200" dirty="0" smtClean="0"/>
              <a:t>images</a:t>
            </a:r>
          </a:p>
          <a:p>
            <a:r>
              <a:rPr lang="en-US" sz="2200" dirty="0" smtClean="0"/>
              <a:t>AO </a:t>
            </a:r>
            <a:r>
              <a:rPr lang="en-US" sz="2200" dirty="0"/>
              <a:t>systems </a:t>
            </a:r>
            <a:r>
              <a:rPr lang="en-US" sz="2200" dirty="0" smtClean="0"/>
              <a:t>allow for far greater </a:t>
            </a:r>
            <a:r>
              <a:rPr lang="en-US" sz="2200" dirty="0"/>
              <a:t>detail than ever </a:t>
            </a:r>
            <a:r>
              <a:rPr lang="en-US" sz="2200" dirty="0" smtClean="0"/>
              <a:t>before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59643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64</TotalTime>
  <Words>282</Words>
  <Application>Microsoft Office PowerPoint</Application>
  <PresentationFormat>On-screen Show (4:3)</PresentationFormat>
  <Paragraphs>30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Horizon</vt:lpstr>
      <vt:lpstr>Keck</vt:lpstr>
      <vt:lpstr>What Is Keck?</vt:lpstr>
      <vt:lpstr>PowerPoint Presentation</vt:lpstr>
      <vt:lpstr>The Telescopes</vt:lpstr>
      <vt:lpstr>The Telescopes</vt:lpstr>
      <vt:lpstr>Altitude-azimuth Design</vt:lpstr>
      <vt:lpstr>The Mirrors</vt:lpstr>
      <vt:lpstr>PowerPoint Presentation</vt:lpstr>
      <vt:lpstr>Adaptive Optics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vci</dc:creator>
  <cp:lastModifiedBy>vci</cp:lastModifiedBy>
  <cp:revision>11</cp:revision>
  <dcterms:created xsi:type="dcterms:W3CDTF">2013-09-11T13:27:02Z</dcterms:created>
  <dcterms:modified xsi:type="dcterms:W3CDTF">2013-09-13T13:56:21Z</dcterms:modified>
</cp:coreProperties>
</file>